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1485900" y="4838700"/>
            <a:ext cx="10033000" cy="88901"/>
            <a:chOff x="0" y="0"/>
            <a:chExt cx="10033000" cy="889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1117600" y="2209800"/>
            <a:ext cx="107696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1117600" y="5041900"/>
            <a:ext cx="107696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3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33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1485900" y="2070100"/>
            <a:ext cx="10033000" cy="88901"/>
            <a:chOff x="0" y="0"/>
            <a:chExt cx="10033000" cy="889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13"/>
          </p:nvPr>
        </p:nvSpPr>
        <p:spPr>
          <a:xfrm>
            <a:off x="1181100" y="3276600"/>
            <a:ext cx="10642600" cy="539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117600" y="838200"/>
            <a:ext cx="1076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117600" y="2273300"/>
            <a:ext cx="107696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1117600" y="3606800"/>
            <a:ext cx="107696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1638300" y="4889500"/>
            <a:ext cx="4368801" cy="88901"/>
            <a:chOff x="0" y="0"/>
            <a:chExt cx="4368800" cy="889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33680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sz="half" idx="13"/>
          </p:nvPr>
        </p:nvSpPr>
        <p:spPr>
          <a:xfrm>
            <a:off x="7002462" y="1746250"/>
            <a:ext cx="4648201" cy="619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1054100" y="1536700"/>
            <a:ext cx="5397500" cy="3225800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054100" y="5143500"/>
            <a:ext cx="5397500" cy="3022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292100" y="2438400"/>
            <a:ext cx="12420600" cy="129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7023100" y="3149600"/>
            <a:ext cx="4851400" cy="5575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850900" y="2921000"/>
            <a:ext cx="5410200" cy="60452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300"/>
              </a:spcBef>
              <a:buBlip>
                <a:blip r:embed="rId2"/>
              </a:buBlip>
              <a:defRPr sz="3300"/>
            </a:lvl1pPr>
            <a:lvl2pPr marL="762000" indent="-381000">
              <a:spcBef>
                <a:spcPts val="3300"/>
              </a:spcBef>
              <a:buBlip>
                <a:blip r:embed="rId2"/>
              </a:buBlip>
              <a:defRPr sz="3300"/>
            </a:lvl2pPr>
            <a:lvl3pPr marL="1143000" indent="-381000">
              <a:spcBef>
                <a:spcPts val="3300"/>
              </a:spcBef>
              <a:buBlip>
                <a:blip r:embed="rId2"/>
              </a:buBlip>
              <a:defRPr sz="3300"/>
            </a:lvl3pPr>
            <a:lvl4pPr marL="1524000" indent="-381000">
              <a:spcBef>
                <a:spcPts val="3300"/>
              </a:spcBef>
              <a:buBlip>
                <a:blip r:embed="rId2"/>
              </a:buBlip>
              <a:defRPr sz="3300"/>
            </a:lvl4pPr>
            <a:lvl5pPr marL="1905000" indent="-381000">
              <a:spcBef>
                <a:spcPts val="3300"/>
              </a:spcBef>
              <a:buBlip>
                <a:blip r:embed="rId2"/>
              </a:buBlip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850900" y="838200"/>
            <a:ext cx="11303000" cy="807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45300" y="5207000"/>
            <a:ext cx="5041900" cy="356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45300" y="990600"/>
            <a:ext cx="50419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1155700" y="990600"/>
            <a:ext cx="5041900" cy="777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317248" y="2438400"/>
            <a:ext cx="12383234" cy="128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50900" y="838200"/>
            <a:ext cx="11303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50900" y="2755900"/>
            <a:ext cx="11303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66789" y="9245600"/>
            <a:ext cx="283922" cy="3810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1pPr>
      <a:lvl2pPr marL="0" marR="0" indent="228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2pPr>
      <a:lvl3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3pPr>
      <a:lvl4pPr marL="0" marR="0" indent="685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4pPr>
      <a:lvl5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5pPr>
      <a:lvl6pPr marL="0" marR="0" indent="1143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6pPr>
      <a:lvl7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7pPr>
      <a:lvl8pPr marL="0" marR="0" indent="1600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8pPr>
      <a:lvl9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9pPr>
    </p:titleStyle>
    <p:bodyStyle>
      <a:lvl1pPr marL="444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889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3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78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222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667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3111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556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4000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Relationship Id="rId9" Type="http://schemas.openxmlformats.org/officeDocument/2006/relationships/image" Target="../media/image30.png"/><Relationship Id="rId10" Type="http://schemas.openxmlformats.org/officeDocument/2006/relationships/image" Target="../media/image23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15.png"/><Relationship Id="rId15" Type="http://schemas.openxmlformats.org/officeDocument/2006/relationships/image" Target="../media/image3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1.png"/><Relationship Id="rId6" Type="http://schemas.openxmlformats.org/officeDocument/2006/relationships/image" Target="../media/image3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SE - Imag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PSE - Image</a:t>
            </a:r>
          </a:p>
        </p:txBody>
      </p:sp>
      <p:sp>
        <p:nvSpPr>
          <p:cNvPr id="134" name="Bernardo Olímpio…"/>
          <p:cNvSpPr txBox="1"/>
          <p:nvPr>
            <p:ph type="subTitle" sz="half" idx="1"/>
          </p:nvPr>
        </p:nvSpPr>
        <p:spPr>
          <a:xfrm>
            <a:off x="1117600" y="5016500"/>
            <a:ext cx="10769600" cy="2540000"/>
          </a:xfrm>
          <a:prstGeom prst="rect">
            <a:avLst/>
          </a:prstGeom>
        </p:spPr>
        <p:txBody>
          <a:bodyPr/>
          <a:lstStyle/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Bernardo Olímpio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Caio Piantino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Débora Deslandes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Guilherme José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Leandro Tassara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Leonardo Machado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Rafael Oliveira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ransformada de hou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5880"/>
            </a:lvl1pPr>
          </a:lstStyle>
          <a:p>
            <a:pPr/>
            <a:r>
              <a:t>Transformada de hough</a:t>
            </a:r>
          </a:p>
        </p:txBody>
      </p:sp>
      <p:sp>
        <p:nvSpPr>
          <p:cNvPr id="230" name="Identificar características básicas em imagens binári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5100"/>
              </a:spcBef>
              <a:buBlip>
                <a:blip r:embed="rId2"/>
              </a:buBlip>
              <a:defRPr sz="3720"/>
            </a:pPr>
            <a:r>
              <a:t>Identificar características básicas em imagens binárias.</a:t>
            </a:r>
          </a:p>
          <a:p>
            <a:pPr marL="413384" indent="-413384" defTabSz="543305">
              <a:spcBef>
                <a:spcPts val="5100"/>
              </a:spcBef>
              <a:buBlip>
                <a:blip r:embed="rId2"/>
              </a:buBlip>
              <a:defRPr sz="3720"/>
            </a:pPr>
            <a:r>
              <a:t>Detecção de formas 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Linhas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Círculos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Elipses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egment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Segmentação</a:t>
            </a:r>
          </a:p>
        </p:txBody>
      </p:sp>
      <p:sp>
        <p:nvSpPr>
          <p:cNvPr id="233" name="Segmentação por c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Segmentação por cor</a:t>
            </a:r>
          </a:p>
          <a:p>
            <a:pPr>
              <a:buBlip>
                <a:blip r:embed="rId2"/>
              </a:buBlip>
            </a:pPr>
            <a:r>
              <a:t>Conjunto de segmentos que coletivamente cobrem toda a imagem ou um conjunto de contornos extraídos da imagem.</a:t>
            </a:r>
          </a:p>
          <a:p>
            <a:pPr>
              <a:buBlip>
                <a:blip r:embed="rId2"/>
              </a:buBlip>
            </a:pPr>
          </a:p>
          <a:p>
            <a:pPr lvl="6">
              <a:buBlip>
                <a:blip r:embed="rId2"/>
              </a:buBlip>
            </a:pPr>
            <a:r>
              <a:t>Cor principal : Azul</a:t>
            </a:r>
          </a:p>
        </p:txBody>
      </p:sp>
      <p:grpSp>
        <p:nvGrpSpPr>
          <p:cNvPr id="236" name="Image"/>
          <p:cNvGrpSpPr/>
          <p:nvPr/>
        </p:nvGrpSpPr>
        <p:grpSpPr>
          <a:xfrm>
            <a:off x="3877347" y="6342380"/>
            <a:ext cx="1987476" cy="2059940"/>
            <a:chOff x="0" y="0"/>
            <a:chExt cx="1987475" cy="2059939"/>
          </a:xfrm>
        </p:grpSpPr>
        <p:pic>
          <p:nvPicPr>
            <p:cNvPr id="23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733476" cy="17297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87476" cy="2059940"/>
            </a:xfrm>
            <a:prstGeom prst="rect">
              <a:avLst/>
            </a:prstGeom>
            <a:effectLst/>
          </p:spPr>
        </p:pic>
      </p:grpSp>
      <p:grpSp>
        <p:nvGrpSpPr>
          <p:cNvPr id="239" name="Image"/>
          <p:cNvGrpSpPr/>
          <p:nvPr/>
        </p:nvGrpSpPr>
        <p:grpSpPr>
          <a:xfrm>
            <a:off x="5873712" y="6342380"/>
            <a:ext cx="1983741" cy="2052436"/>
            <a:chOff x="0" y="0"/>
            <a:chExt cx="1983739" cy="2052435"/>
          </a:xfrm>
        </p:grpSpPr>
        <p:pic>
          <p:nvPicPr>
            <p:cNvPr id="23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729740" cy="17222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983740" cy="20524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Interface</a:t>
            </a:r>
          </a:p>
        </p:txBody>
      </p:sp>
      <p:sp>
        <p:nvSpPr>
          <p:cNvPr id="242" name="FOTO DA INTERFACE DEPOIS A GENTE ABRE E MOSTRA COMO FUNCION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FOTO DA INTERFACE DEPOIS A GENTE ABRE E MOSTRA COMO FUNCIONA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ferências Bibliográf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5390"/>
            </a:lvl1pPr>
          </a:lstStyle>
          <a:p>
            <a:pPr/>
            <a:r>
              <a:t>Referências Bibliográficas</a:t>
            </a:r>
          </a:p>
        </p:txBody>
      </p:sp>
      <p:sp>
        <p:nvSpPr>
          <p:cNvPr id="245" name="[1] EUSTÁQUIO, José; QUEIROZ, Rangel De; GOMES, Herman Martins. Introdução ao processamento digital de imagens. Rita, Brasil,v. 8, n. 1, 2001.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rPr>
                <a:solidFill>
                  <a:srgbClr val="00000A"/>
                </a:solidFill>
              </a:rPr>
              <a:t>[1] </a:t>
            </a:r>
            <a:r>
              <a:t>EUSTÁQUIO, José; QUEIROZ, Rangel De; GOMES, Herman Martins. </a:t>
            </a:r>
            <a:r>
              <a:rPr b="1"/>
              <a:t>Introdução ao processamento digital de imagens</a:t>
            </a:r>
            <a:r>
              <a:t>. </a:t>
            </a:r>
            <a:r>
              <a:rPr b="1"/>
              <a:t>Rita, </a:t>
            </a:r>
            <a:r>
              <a:t>Brasil,v. 8, n. 1, </a:t>
            </a:r>
            <a:r>
              <a:rPr>
                <a:solidFill>
                  <a:srgbClr val="424242"/>
                </a:solidFill>
              </a:rPr>
              <a:t>2001.</a:t>
            </a:r>
            <a:endParaRPr>
              <a:solidFill>
                <a:srgbClr val="424242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[2] JESUS, Edison O.; COSTA JUNIOR, Roberto. </a:t>
            </a:r>
            <a:r>
              <a:rPr b="1"/>
              <a:t>A Utilização de Filtros Gaussianos na Análise de Imagens Digitais. </a:t>
            </a:r>
            <a:r>
              <a:t>2014. Disponível em: &lt;https://proceedings.sbmac.org.br/sbmac/article/viewFile/477/483&gt;. Acesso em: 12 nov. 2017.</a:t>
            </a:r>
            <a:r>
              <a:rPr>
                <a:solidFill>
                  <a:srgbClr val="424242"/>
                </a:solidFill>
              </a:rPr>
              <a:t> </a:t>
            </a:r>
            <a:endParaRPr>
              <a:solidFill>
                <a:srgbClr val="424242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[3] OLIVEIRA JUNIOR, Luciano Lucas de. </a:t>
            </a:r>
            <a:r>
              <a:t>Filtros Compostos e Adaptativos : o filtro de Gaussiano , Laplaciano do Gaussiano e Gabor (Harmônico e Gauciano). </a:t>
            </a:r>
            <a:r>
              <a:t>Disponível em: &lt;http://www2.ic.uff.br/~aconci/gabor.pdf&gt;. Acesso em: 11 nov. 2017.</a:t>
            </a:r>
            <a:r>
              <a:rPr>
                <a:solidFill>
                  <a:srgbClr val="00000A"/>
                </a:solidFill>
              </a:rPr>
              <a:t> </a:t>
            </a:r>
            <a:endParaRPr>
              <a:solidFill>
                <a:srgbClr val="00000A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[4] SABADINI, Lucas Martins et al. </a:t>
            </a:r>
            <a:r>
              <a:rPr b="1"/>
              <a:t>Processamento de Imagens -Filtro Laplaciano. </a:t>
            </a:r>
            <a:r>
              <a:t>2016. Disponível em: &lt;https://pt.slideshare.net/lucassabadini/processamento-de-imagens-filtro-laplaciano&gt;. Acesso em: 12 nov. 2017. 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[5]</a:t>
            </a:r>
            <a:r>
              <a:rPr b="1"/>
              <a:t> </a:t>
            </a:r>
            <a:r>
              <a:t>PIVETTA, Cleber; MANTOVANI, Gustavo; ZOTTIS, Felipe.</a:t>
            </a:r>
            <a:r>
              <a:rPr b="1"/>
              <a:t> Teoria: Processamento de Imagens. </a:t>
            </a:r>
            <a:r>
              <a:t>Disponível em: &lt;http://www.dpi.inpe.br/spring/teoria/realce/realce.htm&gt;. Acesso em: 12 nov. 2017. 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[6] PIVETTA, Cleber; MANTOVANI, Gustavo; ZOTTIS, Felipe.</a:t>
            </a:r>
            <a:r>
              <a:rPr b="1"/>
              <a:t>Transformada de Hough. </a:t>
            </a:r>
            <a:r>
              <a:t>Disponível em: &lt;http://www.inf.unioeste.br/~adair/PID/Notas Aula/Transformada de Hough.pdf&gt;. Acesso em: 12 nov. 2017.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[7] JAVAC Platform, Standart Edition 7 API</a:t>
            </a:r>
            <a:r>
              <a:rPr sz="400">
                <a:solidFill>
                  <a:srgbClr val="0000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Specification&lt;https://docs.oracle.com/javase/7/docs/api/&gt;. Acesso em: 16 nov. 2017.</a:t>
            </a:r>
            <a:r>
              <a:rPr>
                <a:latin typeface="Arial"/>
                <a:ea typeface="Arial"/>
                <a:cs typeface="Arial"/>
                <a:sym typeface="Arial"/>
              </a:rPr>
              <a:t>  </a:t>
            </a:r>
            <a:endParaRPr sz="4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blem solving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4760"/>
            </a:lvl1pPr>
          </a:lstStyle>
          <a:p>
            <a:pPr/>
            <a:r>
              <a:t>Problem solving Environment</a:t>
            </a:r>
          </a:p>
        </p:txBody>
      </p:sp>
      <p:sp>
        <p:nvSpPr>
          <p:cNvPr id="137" name="Um ambiente de resolução de problemas (PSE) oferece ao usuário um ambiente integrado e completo para composição, solução e análise do problema.…"/>
          <p:cNvSpPr txBox="1"/>
          <p:nvPr>
            <p:ph type="body" idx="1"/>
          </p:nvPr>
        </p:nvSpPr>
        <p:spPr>
          <a:xfrm>
            <a:off x="850900" y="2933700"/>
            <a:ext cx="11303000" cy="6350000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Um ambiente de resolução de problemas (PSE) oferece ao usuário um ambiente integrado e completo para composição, solução e análise do problema.</a:t>
            </a:r>
          </a:p>
          <a:p>
            <a:pPr marL="41783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Existem PSEs para várias áreas de aplicação</a:t>
            </a:r>
          </a:p>
          <a:p>
            <a:pPr lvl="1" marL="83566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 Solução de equações diferenciais parciais</a:t>
            </a:r>
          </a:p>
          <a:p>
            <a:pPr lvl="1" marL="83566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Visualização computacional.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ropos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Proposta</a:t>
            </a:r>
          </a:p>
        </p:txBody>
      </p:sp>
      <p:sp>
        <p:nvSpPr>
          <p:cNvPr id="140" name="Proposta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8919" indent="-248919" defTabSz="327152">
              <a:lnSpc>
                <a:spcPct val="50000"/>
              </a:lnSpc>
              <a:spcBef>
                <a:spcPts val="3000"/>
              </a:spcBef>
              <a:buBlip>
                <a:blip r:embed="rId2"/>
              </a:buBlip>
              <a:defRPr b="1" sz="2856"/>
            </a:pPr>
            <a:r>
              <a:t>Proposta : 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Java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Interface amigável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Aplicação de diversos processos utilizados no processamento de imagens digitais.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Filtros de passa alta e de passa baixa com mascara de convolução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Segmentação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Interpolação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Limiarização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Plotagem do histograma da imagem.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ilt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Filtros</a:t>
            </a:r>
          </a:p>
        </p:txBody>
      </p:sp>
      <p:sp>
        <p:nvSpPr>
          <p:cNvPr id="143" name="Média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Média</a:t>
            </a:r>
          </a:p>
          <a:p>
            <a:pPr>
              <a:buBlip>
                <a:blip r:embed="rId2"/>
              </a:buBlip>
            </a:pPr>
            <a:r>
              <a:t>Gaussiano</a:t>
            </a:r>
          </a:p>
          <a:p>
            <a:pPr>
              <a:buBlip>
                <a:blip r:embed="rId2"/>
              </a:buBlip>
            </a:pPr>
            <a:r>
              <a:t>Sobel</a:t>
            </a:r>
          </a:p>
          <a:p>
            <a:pPr>
              <a:buBlip>
                <a:blip r:embed="rId2"/>
              </a:buBlip>
            </a:pPr>
            <a:r>
              <a:t>Lacplaciano</a:t>
            </a:r>
          </a:p>
        </p:txBody>
      </p:sp>
      <p:grpSp>
        <p:nvGrpSpPr>
          <p:cNvPr id="146" name="Picture 1"/>
          <p:cNvGrpSpPr/>
          <p:nvPr/>
        </p:nvGrpSpPr>
        <p:grpSpPr>
          <a:xfrm>
            <a:off x="3980212" y="3181350"/>
            <a:ext cx="2323921" cy="2374900"/>
            <a:chOff x="0" y="0"/>
            <a:chExt cx="2323919" cy="2374899"/>
          </a:xfrm>
        </p:grpSpPr>
        <p:pic>
          <p:nvPicPr>
            <p:cNvPr id="145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2069920" cy="2044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323920" cy="2374900"/>
            </a:xfrm>
            <a:prstGeom prst="rect">
              <a:avLst/>
            </a:prstGeom>
            <a:effectLst/>
          </p:spPr>
        </p:pic>
      </p:grpSp>
      <p:grpSp>
        <p:nvGrpSpPr>
          <p:cNvPr id="149" name="Picture 1"/>
          <p:cNvGrpSpPr/>
          <p:nvPr/>
        </p:nvGrpSpPr>
        <p:grpSpPr>
          <a:xfrm>
            <a:off x="6513296" y="3175343"/>
            <a:ext cx="2323920" cy="2386914"/>
            <a:chOff x="0" y="0"/>
            <a:chExt cx="2323919" cy="2386913"/>
          </a:xfrm>
        </p:grpSpPr>
        <p:pic>
          <p:nvPicPr>
            <p:cNvPr id="148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069920" cy="2056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323920" cy="2386914"/>
            </a:xfrm>
            <a:prstGeom prst="rect">
              <a:avLst/>
            </a:prstGeom>
            <a:effectLst/>
          </p:spPr>
        </p:pic>
      </p:grpSp>
      <p:grpSp>
        <p:nvGrpSpPr>
          <p:cNvPr id="152" name="Picture 1"/>
          <p:cNvGrpSpPr/>
          <p:nvPr/>
        </p:nvGrpSpPr>
        <p:grpSpPr>
          <a:xfrm>
            <a:off x="9046380" y="3170580"/>
            <a:ext cx="2333422" cy="2396439"/>
            <a:chOff x="0" y="0"/>
            <a:chExt cx="2333421" cy="2396438"/>
          </a:xfrm>
        </p:grpSpPr>
        <p:pic>
          <p:nvPicPr>
            <p:cNvPr id="151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2079422" cy="20662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333422" cy="2396439"/>
            </a:xfrm>
            <a:prstGeom prst="rect">
              <a:avLst/>
            </a:prstGeom>
            <a:effectLst/>
          </p:spPr>
        </p:pic>
      </p:grpSp>
      <p:grpSp>
        <p:nvGrpSpPr>
          <p:cNvPr id="155" name="Picture 1"/>
          <p:cNvGrpSpPr/>
          <p:nvPr/>
        </p:nvGrpSpPr>
        <p:grpSpPr>
          <a:xfrm>
            <a:off x="4981924" y="6227891"/>
            <a:ext cx="2333689" cy="2388661"/>
            <a:chOff x="0" y="0"/>
            <a:chExt cx="2333688" cy="2388659"/>
          </a:xfrm>
        </p:grpSpPr>
        <p:pic>
          <p:nvPicPr>
            <p:cNvPr id="154" name="Picture 1" descr="Picture 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2079689" cy="20584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Picture 1" descr="Picture 1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333689" cy="2388660"/>
            </a:xfrm>
            <a:prstGeom prst="rect">
              <a:avLst/>
            </a:prstGeom>
            <a:effectLst/>
          </p:spPr>
        </p:pic>
      </p:grpSp>
      <p:grpSp>
        <p:nvGrpSpPr>
          <p:cNvPr id="158" name="Picture 1"/>
          <p:cNvGrpSpPr/>
          <p:nvPr/>
        </p:nvGrpSpPr>
        <p:grpSpPr>
          <a:xfrm>
            <a:off x="7964063" y="6199951"/>
            <a:ext cx="2404526" cy="2459098"/>
            <a:chOff x="0" y="0"/>
            <a:chExt cx="2404524" cy="2459096"/>
          </a:xfrm>
        </p:grpSpPr>
        <p:pic>
          <p:nvPicPr>
            <p:cNvPr id="157" name="Picture 1" descr="Picture 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2150525" cy="21288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Picture 1" descr="Picture 1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2404525" cy="24590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lor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Coloração</a:t>
            </a:r>
          </a:p>
        </p:txBody>
      </p:sp>
      <p:sp>
        <p:nvSpPr>
          <p:cNvPr id="161" name="Tons de cinz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Tons de cinza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Negativo</a:t>
            </a:r>
          </a:p>
        </p:txBody>
      </p:sp>
      <p:grpSp>
        <p:nvGrpSpPr>
          <p:cNvPr id="164" name="Picture 1"/>
          <p:cNvGrpSpPr/>
          <p:nvPr/>
        </p:nvGrpSpPr>
        <p:grpSpPr>
          <a:xfrm>
            <a:off x="5618479" y="3480117"/>
            <a:ext cx="2183684" cy="2245074"/>
            <a:chOff x="0" y="0"/>
            <a:chExt cx="2183682" cy="2245073"/>
          </a:xfrm>
        </p:grpSpPr>
        <p:pic>
          <p:nvPicPr>
            <p:cNvPr id="163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929683" cy="19148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83683" cy="2245074"/>
            </a:xfrm>
            <a:prstGeom prst="rect">
              <a:avLst/>
            </a:prstGeom>
            <a:effectLst/>
          </p:spPr>
        </p:pic>
      </p:grpSp>
      <p:grpSp>
        <p:nvGrpSpPr>
          <p:cNvPr id="167" name="Picture 1"/>
          <p:cNvGrpSpPr/>
          <p:nvPr/>
        </p:nvGrpSpPr>
        <p:grpSpPr>
          <a:xfrm>
            <a:off x="8319769" y="3508057"/>
            <a:ext cx="2120266" cy="2189195"/>
            <a:chOff x="0" y="0"/>
            <a:chExt cx="2120264" cy="2189193"/>
          </a:xfrm>
        </p:grpSpPr>
        <p:pic>
          <p:nvPicPr>
            <p:cNvPr id="166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866265" cy="18589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120265" cy="2189194"/>
            </a:xfrm>
            <a:prstGeom prst="rect">
              <a:avLst/>
            </a:prstGeom>
            <a:effectLst/>
          </p:spPr>
        </p:pic>
      </p:grpSp>
      <p:grpSp>
        <p:nvGrpSpPr>
          <p:cNvPr id="170" name="Picture 1"/>
          <p:cNvGrpSpPr/>
          <p:nvPr/>
        </p:nvGrpSpPr>
        <p:grpSpPr>
          <a:xfrm>
            <a:off x="3608477" y="6363724"/>
            <a:ext cx="2120265" cy="2177416"/>
            <a:chOff x="0" y="0"/>
            <a:chExt cx="2120264" cy="2177414"/>
          </a:xfrm>
        </p:grpSpPr>
        <p:pic>
          <p:nvPicPr>
            <p:cNvPr id="169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173" name="Picture 1"/>
          <p:cNvGrpSpPr/>
          <p:nvPr/>
        </p:nvGrpSpPr>
        <p:grpSpPr>
          <a:xfrm>
            <a:off x="5789702" y="6368169"/>
            <a:ext cx="2101215" cy="2168526"/>
            <a:chOff x="0" y="0"/>
            <a:chExt cx="2101214" cy="2168525"/>
          </a:xfrm>
        </p:grpSpPr>
        <p:pic>
          <p:nvPicPr>
            <p:cNvPr id="172" name="Picture 1" descr="Picture 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1847215" cy="1838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Picture 1" descr="Picture 1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01215" cy="2168525"/>
            </a:xfrm>
            <a:prstGeom prst="rect">
              <a:avLst/>
            </a:prstGeom>
            <a:effectLst/>
          </p:spPr>
        </p:pic>
      </p:grpSp>
      <p:grpSp>
        <p:nvGrpSpPr>
          <p:cNvPr id="176" name="Picture 1"/>
          <p:cNvGrpSpPr/>
          <p:nvPr/>
        </p:nvGrpSpPr>
        <p:grpSpPr>
          <a:xfrm>
            <a:off x="7951876" y="6368169"/>
            <a:ext cx="2110741" cy="2168526"/>
            <a:chOff x="0" y="0"/>
            <a:chExt cx="2110739" cy="2168525"/>
          </a:xfrm>
        </p:grpSpPr>
        <p:pic>
          <p:nvPicPr>
            <p:cNvPr id="175" name="Picture 1" descr="Picture 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1856740" cy="1838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Picture 1" descr="Picture 1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2110740" cy="2168525"/>
            </a:xfrm>
            <a:prstGeom prst="rect">
              <a:avLst/>
            </a:prstGeom>
            <a:effectLst/>
          </p:spPr>
        </p:pic>
      </p:grpSp>
      <p:grpSp>
        <p:nvGrpSpPr>
          <p:cNvPr id="179" name="Picture 1"/>
          <p:cNvGrpSpPr/>
          <p:nvPr/>
        </p:nvGrpSpPr>
        <p:grpSpPr>
          <a:xfrm>
            <a:off x="10123576" y="6372931"/>
            <a:ext cx="2101216" cy="2159001"/>
            <a:chOff x="0" y="0"/>
            <a:chExt cx="2101214" cy="2159000"/>
          </a:xfrm>
        </p:grpSpPr>
        <p:pic>
          <p:nvPicPr>
            <p:cNvPr id="178" name="Picture 1" descr="Picture 1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88900"/>
              <a:ext cx="1847215" cy="1828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Picture 1" descr="Picture 1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2101215" cy="2159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rilho e Contras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Brilho e Contraste</a:t>
            </a:r>
          </a:p>
        </p:txBody>
      </p:sp>
      <p:sp>
        <p:nvSpPr>
          <p:cNvPr id="182" name="Brilh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Brilho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Contraste</a:t>
            </a:r>
          </a:p>
        </p:txBody>
      </p:sp>
      <p:grpSp>
        <p:nvGrpSpPr>
          <p:cNvPr id="185" name="Image"/>
          <p:cNvGrpSpPr/>
          <p:nvPr/>
        </p:nvGrpSpPr>
        <p:grpSpPr>
          <a:xfrm>
            <a:off x="5954255" y="2782970"/>
            <a:ext cx="2087840" cy="2148933"/>
            <a:chOff x="0" y="0"/>
            <a:chExt cx="2087838" cy="2148932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833839" cy="1818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87839" cy="2148933"/>
            </a:xfrm>
            <a:prstGeom prst="rect">
              <a:avLst/>
            </a:prstGeom>
            <a:effectLst/>
          </p:spPr>
        </p:pic>
      </p:grpSp>
      <p:grpSp>
        <p:nvGrpSpPr>
          <p:cNvPr id="188" name="Image"/>
          <p:cNvGrpSpPr/>
          <p:nvPr/>
        </p:nvGrpSpPr>
        <p:grpSpPr>
          <a:xfrm>
            <a:off x="8203632" y="2782970"/>
            <a:ext cx="2093916" cy="2148933"/>
            <a:chOff x="0" y="0"/>
            <a:chExt cx="2093915" cy="2148932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839916" cy="1818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093916" cy="2148933"/>
            </a:xfrm>
            <a:prstGeom prst="rect">
              <a:avLst/>
            </a:prstGeom>
            <a:effectLst/>
          </p:spPr>
        </p:pic>
      </p:grpSp>
      <p:grpSp>
        <p:nvGrpSpPr>
          <p:cNvPr id="191" name="Picture 1"/>
          <p:cNvGrpSpPr/>
          <p:nvPr/>
        </p:nvGrpSpPr>
        <p:grpSpPr>
          <a:xfrm>
            <a:off x="3672451" y="2768728"/>
            <a:ext cx="2120266" cy="2177416"/>
            <a:chOff x="0" y="0"/>
            <a:chExt cx="2120264" cy="2177414"/>
          </a:xfrm>
        </p:grpSpPr>
        <p:pic>
          <p:nvPicPr>
            <p:cNvPr id="190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194" name="Image"/>
          <p:cNvGrpSpPr/>
          <p:nvPr/>
        </p:nvGrpSpPr>
        <p:grpSpPr>
          <a:xfrm>
            <a:off x="5948297" y="6919224"/>
            <a:ext cx="2110011" cy="2167925"/>
            <a:chOff x="0" y="0"/>
            <a:chExt cx="2110010" cy="2167924"/>
          </a:xfrm>
        </p:grpSpPr>
        <p:pic>
          <p:nvPicPr>
            <p:cNvPr id="19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1856011" cy="18377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10011" cy="2167925"/>
            </a:xfrm>
            <a:prstGeom prst="rect">
              <a:avLst/>
            </a:prstGeom>
            <a:effectLst/>
          </p:spPr>
        </p:pic>
      </p:grpSp>
      <p:grpSp>
        <p:nvGrpSpPr>
          <p:cNvPr id="197" name="Image"/>
          <p:cNvGrpSpPr/>
          <p:nvPr/>
        </p:nvGrpSpPr>
        <p:grpSpPr>
          <a:xfrm>
            <a:off x="8200712" y="6917712"/>
            <a:ext cx="2110011" cy="2170948"/>
            <a:chOff x="0" y="0"/>
            <a:chExt cx="2110010" cy="2170947"/>
          </a:xfrm>
        </p:grpSpPr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1856011" cy="18407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10011" cy="2170948"/>
            </a:xfrm>
            <a:prstGeom prst="rect">
              <a:avLst/>
            </a:prstGeom>
            <a:effectLst/>
          </p:spPr>
        </p:pic>
      </p:grpSp>
      <p:grpSp>
        <p:nvGrpSpPr>
          <p:cNvPr id="200" name="Picture 1"/>
          <p:cNvGrpSpPr/>
          <p:nvPr/>
        </p:nvGrpSpPr>
        <p:grpSpPr>
          <a:xfrm>
            <a:off x="3685626" y="6914478"/>
            <a:ext cx="2120266" cy="2177416"/>
            <a:chOff x="0" y="0"/>
            <a:chExt cx="2120264" cy="2177414"/>
          </a:xfrm>
        </p:grpSpPr>
        <p:pic>
          <p:nvPicPr>
            <p:cNvPr id="199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203" name="Image"/>
          <p:cNvGrpSpPr/>
          <p:nvPr/>
        </p:nvGrpSpPr>
        <p:grpSpPr>
          <a:xfrm>
            <a:off x="7014757" y="5014493"/>
            <a:ext cx="1759106" cy="1832814"/>
            <a:chOff x="0" y="0"/>
            <a:chExt cx="1759104" cy="1832812"/>
          </a:xfrm>
        </p:grpSpPr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7000" y="88900"/>
              <a:ext cx="1505105" cy="1502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Image" descr="Imag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759105" cy="1832813"/>
            </a:xfrm>
            <a:prstGeom prst="rect">
              <a:avLst/>
            </a:prstGeom>
            <a:effectLst/>
          </p:spPr>
        </p:pic>
      </p:grpSp>
      <p:grpSp>
        <p:nvGrpSpPr>
          <p:cNvPr id="206" name="Picture 1"/>
          <p:cNvGrpSpPr/>
          <p:nvPr/>
        </p:nvGrpSpPr>
        <p:grpSpPr>
          <a:xfrm>
            <a:off x="5110479" y="5019023"/>
            <a:ext cx="1759106" cy="1823754"/>
            <a:chOff x="0" y="0"/>
            <a:chExt cx="1759104" cy="1823753"/>
          </a:xfrm>
        </p:grpSpPr>
        <p:pic>
          <p:nvPicPr>
            <p:cNvPr id="205" name="Picture 1" descr="Picture 1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7000" y="88900"/>
              <a:ext cx="1505105" cy="14935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Picture 1" descr="Picture 1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1759105" cy="18237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LIMIARIZ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LIMIARIZAÇÃO</a:t>
            </a:r>
          </a:p>
        </p:txBody>
      </p:sp>
      <p:sp>
        <p:nvSpPr>
          <p:cNvPr id="209" name="Converter imagens em tons de cinza para imagens binárias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Converter imagens em tons de cinza para imagens binárias</a:t>
            </a:r>
          </a:p>
          <a:p>
            <a:pPr>
              <a:buBlip>
                <a:blip r:embed="rId2"/>
              </a:buBlip>
            </a:pPr>
            <a:r>
              <a:t>g(x,y) = 1 se f(x,y) &gt; T</a:t>
            </a:r>
            <a:br/>
            <a:r>
              <a:t>             0 se f(x,y) ≤ T</a:t>
            </a:r>
            <a:br/>
            <a:br/>
            <a:br/>
            <a:br/>
          </a:p>
        </p:txBody>
      </p:sp>
      <p:grpSp>
        <p:nvGrpSpPr>
          <p:cNvPr id="212" name="Picture 1"/>
          <p:cNvGrpSpPr/>
          <p:nvPr/>
        </p:nvGrpSpPr>
        <p:grpSpPr>
          <a:xfrm>
            <a:off x="6564630" y="6469056"/>
            <a:ext cx="2801004" cy="2864138"/>
            <a:chOff x="0" y="0"/>
            <a:chExt cx="2801003" cy="2864137"/>
          </a:xfrm>
        </p:grpSpPr>
        <p:pic>
          <p:nvPicPr>
            <p:cNvPr id="211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2547004" cy="253393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01004" cy="2864138"/>
            </a:xfrm>
            <a:prstGeom prst="rect">
              <a:avLst/>
            </a:prstGeom>
            <a:effectLst/>
          </p:spPr>
        </p:pic>
      </p:grpSp>
      <p:grpSp>
        <p:nvGrpSpPr>
          <p:cNvPr id="215" name="Picture 1"/>
          <p:cNvGrpSpPr/>
          <p:nvPr/>
        </p:nvGrpSpPr>
        <p:grpSpPr>
          <a:xfrm>
            <a:off x="3482426" y="6475522"/>
            <a:ext cx="2801005" cy="2851206"/>
            <a:chOff x="0" y="0"/>
            <a:chExt cx="2801003" cy="2851204"/>
          </a:xfrm>
        </p:grpSpPr>
        <p:pic>
          <p:nvPicPr>
            <p:cNvPr id="214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547004" cy="252100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3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801004" cy="285120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Hitogra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Hitograma</a:t>
            </a:r>
          </a:p>
        </p:txBody>
      </p:sp>
      <p:sp>
        <p:nvSpPr>
          <p:cNvPr id="218" name="Distribuição de intensidades e Função de Densidade de probabilidad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Distribuição de intensidades e Função de Densidade de probabilidade</a:t>
            </a:r>
            <a:br/>
            <a:br/>
            <a:br/>
            <a:br/>
            <a:br/>
            <a:br/>
            <a:br/>
          </a:p>
        </p:txBody>
      </p:sp>
      <p:grpSp>
        <p:nvGrpSpPr>
          <p:cNvPr id="221" name="Picture 1"/>
          <p:cNvGrpSpPr/>
          <p:nvPr/>
        </p:nvGrpSpPr>
        <p:grpSpPr>
          <a:xfrm>
            <a:off x="6750246" y="5105349"/>
            <a:ext cx="3917119" cy="3414764"/>
            <a:chOff x="0" y="0"/>
            <a:chExt cx="3917117" cy="3414762"/>
          </a:xfrm>
        </p:grpSpPr>
        <p:pic>
          <p:nvPicPr>
            <p:cNvPr id="220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663118" cy="30845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3917118" cy="3414764"/>
            </a:xfrm>
            <a:prstGeom prst="rect">
              <a:avLst/>
            </a:prstGeom>
            <a:effectLst/>
          </p:spPr>
        </p:pic>
      </p:grpSp>
      <p:grpSp>
        <p:nvGrpSpPr>
          <p:cNvPr id="224" name="Picture 1"/>
          <p:cNvGrpSpPr/>
          <p:nvPr/>
        </p:nvGrpSpPr>
        <p:grpSpPr>
          <a:xfrm>
            <a:off x="1867736" y="5100904"/>
            <a:ext cx="3379356" cy="3423654"/>
            <a:chOff x="0" y="0"/>
            <a:chExt cx="3379354" cy="3423652"/>
          </a:xfrm>
        </p:grpSpPr>
        <p:pic>
          <p:nvPicPr>
            <p:cNvPr id="223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125355" cy="30934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379355" cy="342365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RRO médio quadrá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6160"/>
            </a:lvl1pPr>
          </a:lstStyle>
          <a:p>
            <a:pPr/>
            <a:r>
              <a:t>ERRO médio quadrático</a:t>
            </a:r>
          </a:p>
        </p:txBody>
      </p:sp>
      <p:sp>
        <p:nvSpPr>
          <p:cNvPr id="227" name="Erro Médio Quadrático recebe a imagem original e calculo o erro médio quadrático entre essa imagem e a imagem resultan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Erro Médio Quadrático recebe a imagem original e calculo o erro médio quadrático entre essa imagem e a imagem resultante. </a:t>
            </a:r>
          </a:p>
          <a:p>
            <a:pPr>
              <a:buBlip>
                <a:blip r:embed="rId2"/>
              </a:buBlip>
            </a:pPr>
            <a:r>
              <a:t>Calcular o valor das variáveis sinal e ruído de cada componente RGB</a:t>
            </a:r>
          </a:p>
          <a:p>
            <a:pPr>
              <a:buBlip>
                <a:blip r:embed="rId2"/>
              </a:buBlip>
            </a:pPr>
            <a:r>
              <a:t>MSE = (ruido 2)  / (linhas*colunas) e PSNR = 10*log10((max*max)/MSE) onde max = 256.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